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2" r:id="rId3"/>
    <p:sldId id="262" r:id="rId4"/>
    <p:sldId id="263" r:id="rId5"/>
    <p:sldId id="261" r:id="rId6"/>
    <p:sldId id="264" r:id="rId7"/>
    <p:sldId id="265" r:id="rId8"/>
    <p:sldId id="266" r:id="rId9"/>
    <p:sldId id="268" r:id="rId10"/>
    <p:sldId id="271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08E8E-EBBF-456F-B989-D42DEA27037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FB87B-004F-41B6-A8F2-80DC0775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574015-55CF-4AA0-9F31-F6C51927EF9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9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13DBEE-C07E-411E-A2A2-CF546C93B45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9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BBEBA3-8ADD-4C44-9BD4-B823D801958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Chapter 9, Figure 9.34   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49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4FFA1D-E398-4F66-AD66-1701F2ABFE5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7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24,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P3 Challenge- </a:t>
            </a:r>
          </a:p>
          <a:p>
            <a:pPr lvl="1"/>
            <a:r>
              <a:rPr lang="en-US" sz="2400" b="1" dirty="0"/>
              <a:t>How many electrons can the n=3 shell hold? </a:t>
            </a:r>
          </a:p>
          <a:p>
            <a:r>
              <a:rPr lang="en-US" sz="2800" b="1" dirty="0"/>
              <a:t>Objective –</a:t>
            </a:r>
          </a:p>
          <a:p>
            <a:pPr lvl="1"/>
            <a:r>
              <a:rPr lang="en-US" sz="2400" b="1" dirty="0"/>
              <a:t>Periodic Trends </a:t>
            </a:r>
          </a:p>
          <a:p>
            <a:pPr marL="457200" lvl="1" indent="0">
              <a:buNone/>
            </a:pPr>
            <a:r>
              <a:rPr lang="en-US" sz="2400" b="1" dirty="0"/>
              <a:t>Get out your colored periodic table for more labeling.</a:t>
            </a:r>
          </a:p>
          <a:p>
            <a:pPr lvl="1"/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40320" y="4311650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 in Atomic Game WS </a:t>
            </a:r>
          </a:p>
        </p:txBody>
      </p:sp>
    </p:spTree>
    <p:extLst>
      <p:ext uri="{BB962C8B-B14F-4D97-AF65-F5344CB8AC3E}">
        <p14:creationId xmlns:p14="http://schemas.microsoft.com/office/powerpoint/2010/main" val="30799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Exit Slip:</a:t>
            </a:r>
          </a:p>
          <a:p>
            <a:pPr lvl="1"/>
            <a:r>
              <a:rPr lang="en-US" sz="1800" b="1" dirty="0"/>
              <a:t>A) Which has a higher ionization energy, Aluminum or Chlorine?           B) Why? (answer should use the terms </a:t>
            </a:r>
            <a:r>
              <a:rPr lang="en-US" sz="1800" b="1" u="sng" dirty="0"/>
              <a:t>nuclear charge </a:t>
            </a:r>
            <a:r>
              <a:rPr lang="en-US" sz="1800" b="1" dirty="0"/>
              <a:t>and </a:t>
            </a:r>
            <a:r>
              <a:rPr lang="en-US" sz="1800" b="1" u="sng" dirty="0"/>
              <a:t>subshell</a:t>
            </a:r>
            <a:r>
              <a:rPr lang="en-US" sz="1800" b="1" dirty="0"/>
              <a:t>)</a:t>
            </a:r>
          </a:p>
          <a:p>
            <a:pPr marL="457200" lvl="1" indent="0">
              <a:buNone/>
            </a:pPr>
            <a:endParaRPr lang="en-US" sz="1100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Periodic Trends Worksheet</a:t>
            </a:r>
          </a:p>
          <a:p>
            <a:pPr lvl="1"/>
            <a:r>
              <a:rPr lang="en-US" b="1" dirty="0"/>
              <a:t>Review WS and Study for Test on 1/29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24, 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Periodic Trends </a:t>
            </a:r>
          </a:p>
          <a:p>
            <a:r>
              <a:rPr lang="en-US" b="1" dirty="0"/>
              <a:t>Agenda</a:t>
            </a:r>
          </a:p>
          <a:p>
            <a:pPr lvl="1"/>
            <a:r>
              <a:rPr lang="en-US" b="1" dirty="0"/>
              <a:t>Ions</a:t>
            </a:r>
          </a:p>
          <a:p>
            <a:pPr lvl="1"/>
            <a:r>
              <a:rPr lang="en-US" b="1" dirty="0"/>
              <a:t>Atomic Radii </a:t>
            </a:r>
          </a:p>
          <a:p>
            <a:pPr lvl="1"/>
            <a:r>
              <a:rPr lang="en-US" b="1" dirty="0"/>
              <a:t>Ionic Radii</a:t>
            </a:r>
          </a:p>
          <a:p>
            <a:pPr lvl="1"/>
            <a:r>
              <a:rPr lang="en-US" b="1" dirty="0"/>
              <a:t>Ionization Energy</a:t>
            </a:r>
          </a:p>
          <a:p>
            <a:pPr lvl="1"/>
            <a:r>
              <a:rPr lang="en-US" b="1" dirty="0"/>
              <a:t>Electronegativity</a:t>
            </a:r>
          </a:p>
          <a:p>
            <a:r>
              <a:rPr lang="en-US" b="1" dirty="0"/>
              <a:t>Assignment: Periodic Trends Worksheet, Study for test on 1/29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405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9713"/>
            <a:ext cx="10515600" cy="353679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In neutral atoms, # protons = # electrons</a:t>
            </a:r>
          </a:p>
          <a:p>
            <a:r>
              <a:rPr lang="en-US" sz="2400" b="1" dirty="0"/>
              <a:t>Identity of an atom is solely dependent on # protons, Z</a:t>
            </a:r>
          </a:p>
          <a:p>
            <a:r>
              <a:rPr lang="en-US" sz="2400" b="1" dirty="0"/>
              <a:t># electrons can and often do vary some due to chemical reactivity, though usually not more than by +/- 3</a:t>
            </a:r>
          </a:p>
          <a:p>
            <a:r>
              <a:rPr lang="en-US" sz="2400" b="1" dirty="0"/>
              <a:t>If #electrons ≠ #protons, then an ion is formed.</a:t>
            </a:r>
          </a:p>
          <a:p>
            <a:r>
              <a:rPr lang="en-US" sz="2400" b="1" dirty="0"/>
              <a:t>Anions have a negative charge and have extra electrons</a:t>
            </a:r>
          </a:p>
          <a:p>
            <a:pPr lvl="1"/>
            <a:r>
              <a:rPr lang="en-US" b="1" dirty="0"/>
              <a:t>Ex: 	F + e</a:t>
            </a:r>
            <a:r>
              <a:rPr lang="en-US" b="1" baseline="30000" dirty="0"/>
              <a:t>-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F</a:t>
            </a:r>
            <a:r>
              <a:rPr lang="en-US" b="1" baseline="30000" dirty="0">
                <a:sym typeface="Wingdings" panose="05000000000000000000" pitchFamily="2" charset="2"/>
              </a:rPr>
              <a:t>-		</a:t>
            </a:r>
            <a:r>
              <a:rPr lang="en-US" b="1" dirty="0">
                <a:sym typeface="Wingdings" panose="05000000000000000000" pitchFamily="2" charset="2"/>
              </a:rPr>
              <a:t>O + 2 e</a:t>
            </a:r>
            <a:r>
              <a:rPr lang="en-US" b="1" baseline="30000" dirty="0">
                <a:sym typeface="Wingdings" panose="05000000000000000000" pitchFamily="2" charset="2"/>
              </a:rPr>
              <a:t>-</a:t>
            </a:r>
            <a:r>
              <a:rPr lang="en-US" b="1" dirty="0">
                <a:sym typeface="Wingdings" panose="05000000000000000000" pitchFamily="2" charset="2"/>
              </a:rPr>
              <a:t>  O</a:t>
            </a:r>
            <a:r>
              <a:rPr lang="en-US" b="1" baseline="30000" dirty="0">
                <a:sym typeface="Wingdings" panose="05000000000000000000" pitchFamily="2" charset="2"/>
              </a:rPr>
              <a:t>-2</a:t>
            </a:r>
            <a:endParaRPr lang="en-US" b="1" dirty="0"/>
          </a:p>
          <a:p>
            <a:r>
              <a:rPr lang="en-US" sz="2400" b="1" dirty="0" err="1"/>
              <a:t>Cations</a:t>
            </a:r>
            <a:r>
              <a:rPr lang="en-US" sz="2400" b="1" dirty="0"/>
              <a:t> have a positive charge and are missing electrons</a:t>
            </a:r>
          </a:p>
          <a:p>
            <a:pPr lvl="1"/>
            <a:r>
              <a:rPr lang="en-US" b="1" dirty="0"/>
              <a:t>Ex: 	Na </a:t>
            </a:r>
            <a:r>
              <a:rPr lang="en-US" b="1" dirty="0">
                <a:sym typeface="Wingdings" panose="05000000000000000000" pitchFamily="2" charset="2"/>
              </a:rPr>
              <a:t> Na</a:t>
            </a:r>
            <a:r>
              <a:rPr lang="en-US" b="1" baseline="30000" dirty="0">
                <a:sym typeface="Wingdings" panose="05000000000000000000" pitchFamily="2" charset="2"/>
              </a:rPr>
              <a:t>+</a:t>
            </a:r>
            <a:r>
              <a:rPr lang="en-US" b="1" dirty="0">
                <a:sym typeface="Wingdings" panose="05000000000000000000" pitchFamily="2" charset="2"/>
              </a:rPr>
              <a:t> + e</a:t>
            </a:r>
            <a:r>
              <a:rPr lang="en-US" b="1" baseline="30000" dirty="0">
                <a:sym typeface="Wingdings" panose="05000000000000000000" pitchFamily="2" charset="2"/>
              </a:rPr>
              <a:t>-</a:t>
            </a:r>
            <a:r>
              <a:rPr lang="en-US" b="1" dirty="0">
                <a:sym typeface="Wingdings" panose="05000000000000000000" pitchFamily="2" charset="2"/>
              </a:rPr>
              <a:t>		Ca  Ca</a:t>
            </a:r>
            <a:r>
              <a:rPr lang="en-US" b="1" baseline="30000" dirty="0">
                <a:sym typeface="Wingdings" panose="05000000000000000000" pitchFamily="2" charset="2"/>
              </a:rPr>
              <a:t>+2</a:t>
            </a:r>
            <a:r>
              <a:rPr lang="en-US" b="1" dirty="0">
                <a:sym typeface="Wingdings" panose="05000000000000000000" pitchFamily="2" charset="2"/>
              </a:rPr>
              <a:t> + 2 e</a:t>
            </a:r>
            <a:r>
              <a:rPr lang="en-US" b="1" baseline="30000" dirty="0">
                <a:sym typeface="Wingdings" panose="05000000000000000000" pitchFamily="2" charset="2"/>
              </a:rPr>
              <a:t>-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04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 and the periodic table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61882"/>
              </p:ext>
            </p:extLst>
          </p:nvPr>
        </p:nvGraphicFramePr>
        <p:xfrm>
          <a:off x="902594" y="2606833"/>
          <a:ext cx="427471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Group of 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Type of ion formed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Alkali Metals &amp; Hydrogen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Alkaline Earth Metals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Group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Group 15,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</a:rPr>
                        <a:t>nonmet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Group 16,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nonmet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Halogens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64189" y="5079839"/>
            <a:ext cx="512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 elements with only one possible charge: Ag</a:t>
            </a:r>
            <a:r>
              <a:rPr lang="en-US" b="1" baseline="30000" dirty="0"/>
              <a:t>+</a:t>
            </a:r>
            <a:r>
              <a:rPr lang="en-US" b="1" dirty="0"/>
              <a:t>, Zn</a:t>
            </a:r>
            <a:r>
              <a:rPr lang="en-US" b="1" baseline="30000" dirty="0"/>
              <a:t>2+</a:t>
            </a:r>
            <a:r>
              <a:rPr lang="en-US" b="1" dirty="0"/>
              <a:t>, Cd</a:t>
            </a:r>
            <a:r>
              <a:rPr lang="en-US" b="1" baseline="30000" dirty="0"/>
              <a:t>2+</a:t>
            </a:r>
            <a:r>
              <a:rPr lang="en-US" b="1" dirty="0"/>
              <a:t>, Al</a:t>
            </a:r>
            <a:r>
              <a:rPr lang="en-US" b="1" baseline="30000" dirty="0"/>
              <a:t>3+</a:t>
            </a:r>
            <a:r>
              <a:rPr lang="en-US" b="1" dirty="0"/>
              <a:t>, Ga</a:t>
            </a:r>
            <a:r>
              <a:rPr lang="en-US" b="1" baseline="30000" dirty="0"/>
              <a:t>3+</a:t>
            </a:r>
            <a:r>
              <a:rPr lang="en-US" b="1" dirty="0"/>
              <a:t>  (memorize)</a:t>
            </a:r>
          </a:p>
        </p:txBody>
      </p:sp>
      <p:graphicFrame>
        <p:nvGraphicFramePr>
          <p:cNvPr id="6" name="Content Placeholder 24"/>
          <p:cNvGraphicFramePr>
            <a:graphicFrameLocks/>
          </p:cNvGraphicFramePr>
          <p:nvPr/>
        </p:nvGraphicFramePr>
        <p:xfrm>
          <a:off x="6489729" y="2606833"/>
          <a:ext cx="42747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Group of 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Type of ion formed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Noble Gases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Transition Metals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positive 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Lanthanides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and Actinides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Uncommon, varies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5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Periodic Trends – Atomic Size (2 trends)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1554"/>
            <a:ext cx="6883803" cy="22055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1) Atoms with a larger period number (n) are larger. </a:t>
            </a:r>
          </a:p>
          <a:p>
            <a:pPr lvl="1">
              <a:defRPr/>
            </a:pPr>
            <a:r>
              <a:rPr lang="en-US" sz="1800" b="1" dirty="0">
                <a:solidFill>
                  <a:schemeClr val="tx1"/>
                </a:solidFill>
              </a:rPr>
              <a:t>(going down a group:  as n </a:t>
            </a:r>
            <a:r>
              <a:rPr lang="en-US" sz="1800" b="1" dirty="0">
                <a:solidFill>
                  <a:schemeClr val="tx1"/>
                </a:solidFill>
                <a:sym typeface="Euclid Symbol" panose="05050102010706020507" pitchFamily="18" charset="2"/>
              </a:rPr>
              <a:t> size )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2) The size of atoms in the same period, as the relative positive charge increases due to Z increasing, the size of the atoms decreases. </a:t>
            </a:r>
          </a:p>
          <a:p>
            <a:pPr lvl="1">
              <a:defRPr/>
            </a:pPr>
            <a:r>
              <a:rPr lang="en-US" sz="1800" b="1" dirty="0">
                <a:solidFill>
                  <a:schemeClr val="tx1"/>
                </a:solidFill>
              </a:rPr>
              <a:t>(going across a period L to</a:t>
            </a:r>
            <a:r>
              <a:rPr lang="en-US" b="1" dirty="0">
                <a:solidFill>
                  <a:schemeClr val="tx1"/>
                </a:solidFill>
              </a:rPr>
              <a:t> R, if n =:  as Z </a:t>
            </a:r>
            <a:r>
              <a:rPr lang="en-US" b="1" dirty="0">
                <a:solidFill>
                  <a:schemeClr val="tx1"/>
                </a:solidFill>
                <a:sym typeface="Euclid Symbol" panose="05050102010706020507" pitchFamily="18" charset="2"/>
              </a:rPr>
              <a:t> size)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pic>
        <p:nvPicPr>
          <p:cNvPr id="14" name="Picture 3" descr="09_34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r="9829" b="13843"/>
          <a:stretch/>
        </p:blipFill>
        <p:spPr bwMode="auto">
          <a:xfrm>
            <a:off x="7722003" y="3126212"/>
            <a:ext cx="3875119" cy="28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38200" y="4924475"/>
            <a:ext cx="6335713" cy="16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latin typeface="Calibri" panose="020F0502020204030204" pitchFamily="34" charset="0"/>
                <a:sym typeface="Euclid Symbol" panose="05050102010706020507" pitchFamily="18" charset="2"/>
              </a:rPr>
              <a:t>Largest atom is Fr/Cs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sym typeface="Euclid Symbol" panose="05050102010706020507" pitchFamily="18" charset="2"/>
              </a:rPr>
              <a:t>Memorize this fact to easily recreate the periodic table trends for atomic size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sym typeface="Euclid Symbol" panose="05050102010706020507" pitchFamily="18" charset="2"/>
              </a:rPr>
              <a:t>Be able say which of a pair of elements is larger/smaller.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972023" y="6240195"/>
            <a:ext cx="3444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752897" y="3258470"/>
            <a:ext cx="3674" cy="2881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Sizes of 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54954" y="2603500"/>
            <a:ext cx="4603716" cy="34163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dirty="0"/>
              <a:t>Cations are smaller than their neutral atoms.</a:t>
            </a:r>
          </a:p>
          <a:p>
            <a:pPr eaLnBrk="1" hangingPunct="1"/>
            <a:r>
              <a:rPr lang="en-US" altLang="en-US" sz="2000" b="1" dirty="0"/>
              <a:t>Anions are larger than their neutral atoms.</a:t>
            </a:r>
          </a:p>
          <a:p>
            <a:pPr eaLnBrk="1" hangingPunct="1"/>
            <a:r>
              <a:rPr lang="en-US" altLang="en-US" sz="2000" b="1" dirty="0"/>
              <a:t>Ion size increases going down a group because of increasing n.</a:t>
            </a:r>
          </a:p>
          <a:p>
            <a:pPr eaLnBrk="1" hangingPunct="1"/>
            <a:r>
              <a:rPr lang="en-US" altLang="en-US" sz="2000" b="1" dirty="0"/>
              <a:t>Ion size decreases from L to R because of increasing nuclear charge.</a:t>
            </a:r>
          </a:p>
          <a:p>
            <a:pPr lvl="1"/>
            <a:r>
              <a:rPr lang="en-US" altLang="en-US" b="1" dirty="0"/>
              <a:t>Consider cations/anions separately.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</p:txBody>
      </p:sp>
      <p:pic>
        <p:nvPicPr>
          <p:cNvPr id="6" name="Picture 13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70" y="418012"/>
            <a:ext cx="5754905" cy="69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73698" y="6757219"/>
            <a:ext cx="3444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668081" y="3071870"/>
            <a:ext cx="0" cy="2479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8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Sizes of Ions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000" b="1" dirty="0"/>
              <a:t>In an isoelectronic series, ions have the same number of electrons. O</a:t>
            </a:r>
            <a:r>
              <a:rPr lang="en-US" altLang="en-US" sz="2000" b="1" baseline="30000" dirty="0"/>
              <a:t>2-</a:t>
            </a:r>
            <a:r>
              <a:rPr lang="en-US" altLang="en-US" sz="2000" b="1" dirty="0"/>
              <a:t>, F</a:t>
            </a:r>
            <a:r>
              <a:rPr lang="en-US" altLang="en-US" sz="2000" b="1" baseline="30000" dirty="0"/>
              <a:t>-</a:t>
            </a:r>
            <a:r>
              <a:rPr lang="en-US" altLang="en-US" sz="2000" b="1" dirty="0"/>
              <a:t>, Na</a:t>
            </a:r>
            <a:r>
              <a:rPr lang="en-US" altLang="en-US" sz="2000" b="1" baseline="30000" dirty="0"/>
              <a:t>+</a:t>
            </a:r>
            <a:r>
              <a:rPr lang="en-US" altLang="en-US" sz="2000" b="1" dirty="0"/>
              <a:t>, Mg</a:t>
            </a:r>
            <a:r>
              <a:rPr lang="en-US" altLang="en-US" sz="2000" b="1" baseline="30000" dirty="0"/>
              <a:t>2+</a:t>
            </a:r>
            <a:r>
              <a:rPr lang="en-US" altLang="en-US" sz="2000" b="1" dirty="0"/>
              <a:t>, Al</a:t>
            </a:r>
            <a:r>
              <a:rPr lang="en-US" altLang="en-US" sz="2000" b="1" baseline="30000" dirty="0"/>
              <a:t>3+</a:t>
            </a:r>
            <a:endParaRPr lang="en-US" altLang="en-US" sz="2000" b="1" dirty="0"/>
          </a:p>
          <a:p>
            <a:pPr lvl="1"/>
            <a:r>
              <a:rPr lang="en-US" altLang="en-US" sz="2000" b="1" dirty="0"/>
              <a:t>They have the same electron configuration with different number of protons in the nucleus</a:t>
            </a:r>
          </a:p>
          <a:p>
            <a:pPr eaLnBrk="1" hangingPunct="1"/>
            <a:r>
              <a:rPr lang="en-US" altLang="en-US" sz="2000" b="1" dirty="0"/>
              <a:t>Ionic size decreases with an increasing nuclear charge.</a:t>
            </a:r>
          </a:p>
        </p:txBody>
      </p:sp>
      <p:pic>
        <p:nvPicPr>
          <p:cNvPr id="27652" name="Picture 18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20"/>
          <a:stretch>
            <a:fillRect/>
          </a:stretch>
        </p:blipFill>
        <p:spPr bwMode="auto">
          <a:xfrm>
            <a:off x="5980112" y="2448477"/>
            <a:ext cx="54260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3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Periodic Trends – 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358801"/>
            <a:ext cx="7177834" cy="40289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Ionization energy is the energy needed to remove a single electron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1800" b="1" dirty="0"/>
              <a:t>1) Atoms that want to lose an electron (alkali) will have a low ionization energy. It’s easy to remove an electron from them.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b="1" dirty="0"/>
              <a:t> In general, </a:t>
            </a:r>
            <a:r>
              <a:rPr lang="en-US" sz="1800" b="1" u="sng" dirty="0"/>
              <a:t>going across a period L to R, as Z </a:t>
            </a:r>
            <a:r>
              <a:rPr lang="en-US" sz="1800" b="1" u="sng" dirty="0">
                <a:sym typeface="Euclid Symbol" panose="05050102010706020507" pitchFamily="18" charset="2"/>
              </a:rPr>
              <a:t> Ion E </a:t>
            </a:r>
            <a:endParaRPr lang="en-US" sz="1800" b="1" u="sng" dirty="0"/>
          </a:p>
          <a:p>
            <a:pPr>
              <a:defRPr/>
            </a:pPr>
            <a:r>
              <a:rPr lang="en-US" b="1" dirty="0"/>
              <a:t>2) Atoms with a larger period number have lower ionization energies because it’s easier to remove an electron that far away from the nucleus. </a:t>
            </a:r>
          </a:p>
          <a:p>
            <a:pPr lvl="1">
              <a:defRPr/>
            </a:pPr>
            <a:r>
              <a:rPr lang="en-US" sz="1800" b="1" u="sng" dirty="0"/>
              <a:t>going down a group:  as n </a:t>
            </a:r>
            <a:r>
              <a:rPr lang="en-US" sz="1800" b="1" u="sng" dirty="0">
                <a:sym typeface="Euclid Symbol" panose="05050102010706020507" pitchFamily="18" charset="2"/>
              </a:rPr>
              <a:t> ion E </a:t>
            </a:r>
          </a:p>
          <a:p>
            <a:pPr>
              <a:defRPr/>
            </a:pPr>
            <a:r>
              <a:rPr lang="en-US" b="1" dirty="0"/>
              <a:t>Highest ionization energy is He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  <p:pic>
        <p:nvPicPr>
          <p:cNvPr id="21506" name="Picture 2" descr="http://web.ift.uib.no/AMOS/PHYS261/2010.10.14/0-Ionization-potent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4" y="1789612"/>
            <a:ext cx="3728841" cy="269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63" t="50970" r="51874" b="11172"/>
          <a:stretch/>
        </p:blipFill>
        <p:spPr>
          <a:xfrm>
            <a:off x="8081056" y="4489249"/>
            <a:ext cx="3799114" cy="19692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062268" y="6579829"/>
            <a:ext cx="248182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880170" y="4611189"/>
            <a:ext cx="0" cy="1466475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Electronegativity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50017"/>
            <a:ext cx="4506532" cy="362694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/>
              <a:t>Electronegativity is the ability of atoms in a molecule to attract electrons to themselves.</a:t>
            </a:r>
          </a:p>
          <a:p>
            <a:pPr eaLnBrk="1" hangingPunct="1"/>
            <a:r>
              <a:rPr lang="en-US" altLang="en-US" b="1" dirty="0"/>
              <a:t>On the periodic chart, electronegativity increases as you go…</a:t>
            </a:r>
          </a:p>
          <a:p>
            <a:pPr lvl="1" eaLnBrk="1" hangingPunct="1"/>
            <a:r>
              <a:rPr lang="en-US" altLang="en-US" b="1" dirty="0"/>
              <a:t>…from left to right</a:t>
            </a:r>
          </a:p>
          <a:p>
            <a:pPr lvl="1" eaLnBrk="1" hangingPunct="1"/>
            <a:r>
              <a:rPr lang="en-US" altLang="en-US" b="1" dirty="0"/>
              <a:t>…from the bottom to the top</a:t>
            </a:r>
          </a:p>
          <a:p>
            <a:r>
              <a:rPr lang="en-US" altLang="en-US" b="1" dirty="0"/>
              <a:t>Note the most electronegative element F.</a:t>
            </a:r>
          </a:p>
          <a:p>
            <a:r>
              <a:rPr lang="en-US" altLang="en-US" b="1" dirty="0"/>
              <a:t>Undefined for Noble Gases</a:t>
            </a:r>
          </a:p>
        </p:txBody>
      </p:sp>
      <p:pic>
        <p:nvPicPr>
          <p:cNvPr id="1026" name="Picture 2" descr="http://images.flatworldknowledge.com/ball/ball-fig09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2491827"/>
            <a:ext cx="626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43977" y="6240195"/>
            <a:ext cx="5672842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52897" y="3258470"/>
            <a:ext cx="0" cy="247956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9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26959</TotalTime>
  <Words>712</Words>
  <Application>Microsoft Office PowerPoint</Application>
  <PresentationFormat>Widescreen</PresentationFormat>
  <Paragraphs>97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Chemistry – Jan 24, 2020</vt:lpstr>
      <vt:lpstr>Chemistry – Jan 24,  2020</vt:lpstr>
      <vt:lpstr>Ions</vt:lpstr>
      <vt:lpstr>Ions and the periodic table</vt:lpstr>
      <vt:lpstr>Periodic Trends – Atomic Size (2 trends)</vt:lpstr>
      <vt:lpstr>Sizes of Ions</vt:lpstr>
      <vt:lpstr>Sizes of Ions</vt:lpstr>
      <vt:lpstr>Periodic Trends – Ionization Energy</vt:lpstr>
      <vt:lpstr>Electronegativity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208</cp:revision>
  <cp:lastPrinted>2017-11-28T11:06:55Z</cp:lastPrinted>
  <dcterms:created xsi:type="dcterms:W3CDTF">2015-08-11T02:33:52Z</dcterms:created>
  <dcterms:modified xsi:type="dcterms:W3CDTF">2020-01-24T17:19:17Z</dcterms:modified>
</cp:coreProperties>
</file>